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8" r:id="rId2"/>
    <p:sldId id="271" r:id="rId3"/>
    <p:sldId id="273" r:id="rId4"/>
    <p:sldId id="274" r:id="rId5"/>
    <p:sldId id="272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6130" autoAdjust="0"/>
  </p:normalViewPr>
  <p:slideViewPr>
    <p:cSldViewPr snapToGrid="0">
      <p:cViewPr>
        <p:scale>
          <a:sx n="59" d="100"/>
          <a:sy n="59" d="100"/>
        </p:scale>
        <p:origin x="208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07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49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65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233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388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206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248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77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299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70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38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F4BD0-84B3-4930-992F-A94F70AB0B98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D7611-A16D-464B-B90C-A5BB54239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283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681" y="627991"/>
            <a:ext cx="6031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Supplementary Figure S1 </a:t>
            </a:r>
            <a:r>
              <a:rPr lang="en-US" altLang="zh-CN" kern="1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Data normalization of lipids by negative ion mode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1" y="1393371"/>
            <a:ext cx="6858000" cy="816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50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681" y="627991"/>
            <a:ext cx="6031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Supplementary Figure S2 </a:t>
            </a:r>
            <a:r>
              <a:rPr lang="en-US" altLang="zh-CN" kern="1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Data normalization of lipids by positive ion mode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1" y="1432560"/>
            <a:ext cx="6858000" cy="816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86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57CD501-6EBA-4A65-A12E-D3F7DC007D5C}"/>
              </a:ext>
            </a:extLst>
          </p:cNvPr>
          <p:cNvSpPr/>
          <p:nvPr/>
        </p:nvSpPr>
        <p:spPr>
          <a:xfrm>
            <a:off x="0" y="208891"/>
            <a:ext cx="6031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Supplementary Figure S3 </a:t>
            </a:r>
            <a:r>
              <a:rPr lang="en-US" altLang="zh-CN" kern="1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Heatmap of all circulating lipids in negative ion mode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292596A-F5E8-4E06-869B-2645C4B0B2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" r="6334"/>
          <a:stretch/>
        </p:blipFill>
        <p:spPr>
          <a:xfrm>
            <a:off x="342900" y="1106504"/>
            <a:ext cx="5781275" cy="6025883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90B7E115-F033-4EFD-9B6A-7E9DF296CCF6}"/>
              </a:ext>
            </a:extLst>
          </p:cNvPr>
          <p:cNvCxnSpPr>
            <a:cxnSpLocks/>
          </p:cNvCxnSpPr>
          <p:nvPr/>
        </p:nvCxnSpPr>
        <p:spPr>
          <a:xfrm>
            <a:off x="868296" y="1042373"/>
            <a:ext cx="13762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959C094-8A81-40D2-92A8-87019AC2B326}"/>
              </a:ext>
            </a:extLst>
          </p:cNvPr>
          <p:cNvCxnSpPr>
            <a:cxnSpLocks/>
          </p:cNvCxnSpPr>
          <p:nvPr/>
        </p:nvCxnSpPr>
        <p:spPr>
          <a:xfrm>
            <a:off x="2244580" y="1042373"/>
            <a:ext cx="1408705" cy="0"/>
          </a:xfrm>
          <a:prstGeom prst="line">
            <a:avLst/>
          </a:prstGeom>
          <a:ln w="38100">
            <a:solidFill>
              <a:srgbClr val="FFA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9D3156C-CC10-47DB-80AF-E0A1F10A7316}"/>
              </a:ext>
            </a:extLst>
          </p:cNvPr>
          <p:cNvCxnSpPr>
            <a:cxnSpLocks/>
          </p:cNvCxnSpPr>
          <p:nvPr/>
        </p:nvCxnSpPr>
        <p:spPr>
          <a:xfrm>
            <a:off x="3653285" y="1042373"/>
            <a:ext cx="1425861" cy="0"/>
          </a:xfrm>
          <a:prstGeom prst="line">
            <a:avLst/>
          </a:prstGeom>
          <a:ln w="3810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D12C9E5-F254-4E52-8F97-607728DA4449}"/>
              </a:ext>
            </a:extLst>
          </p:cNvPr>
          <p:cNvGrpSpPr/>
          <p:nvPr/>
        </p:nvGrpSpPr>
        <p:grpSpPr>
          <a:xfrm>
            <a:off x="1358201" y="7129753"/>
            <a:ext cx="4141597" cy="253916"/>
            <a:chOff x="1167252" y="7317257"/>
            <a:chExt cx="4141597" cy="253916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5F3A7CB5-CFFF-4E5F-BEA9-29FA6BE5FB12}"/>
                </a:ext>
              </a:extLst>
            </p:cNvPr>
            <p:cNvCxnSpPr/>
            <p:nvPr/>
          </p:nvCxnSpPr>
          <p:spPr>
            <a:xfrm flipV="1">
              <a:off x="1167252" y="744806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90F0D22-79DD-4B4F-AEC4-2A7647988EBD}"/>
                </a:ext>
              </a:extLst>
            </p:cNvPr>
            <p:cNvCxnSpPr/>
            <p:nvPr/>
          </p:nvCxnSpPr>
          <p:spPr>
            <a:xfrm flipV="1">
              <a:off x="2753643" y="7448066"/>
              <a:ext cx="180000" cy="0"/>
            </a:xfrm>
            <a:prstGeom prst="line">
              <a:avLst/>
            </a:prstGeom>
            <a:ln w="38100">
              <a:solidFill>
                <a:srgbClr val="FFA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88B865B-5725-48AF-86E9-9875C7327002}"/>
                </a:ext>
              </a:extLst>
            </p:cNvPr>
            <p:cNvCxnSpPr/>
            <p:nvPr/>
          </p:nvCxnSpPr>
          <p:spPr>
            <a:xfrm flipV="1">
              <a:off x="3910596" y="7448066"/>
              <a:ext cx="180000" cy="0"/>
            </a:xfrm>
            <a:prstGeom prst="line">
              <a:avLst/>
            </a:prstGeom>
            <a:ln w="3810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390E0C0-D901-45E3-9519-CE04A66EBF8C}"/>
                </a:ext>
              </a:extLst>
            </p:cNvPr>
            <p:cNvSpPr txBox="1"/>
            <p:nvPr/>
          </p:nvSpPr>
          <p:spPr>
            <a:xfrm>
              <a:off x="1313340" y="7317257"/>
              <a:ext cx="125216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/>
                <a:t>ICM</a:t>
              </a:r>
              <a:endParaRPr lang="zh-CN" altLang="en-US" sz="105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C69BDE5-ADAA-41F2-8EEB-C229A63C50C4}"/>
                </a:ext>
              </a:extLst>
            </p:cNvPr>
            <p:cNvSpPr txBox="1"/>
            <p:nvPr/>
          </p:nvSpPr>
          <p:spPr>
            <a:xfrm>
              <a:off x="2899731" y="7317257"/>
              <a:ext cx="125216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/>
                <a:t>IHD</a:t>
              </a:r>
              <a:endParaRPr lang="zh-CN" altLang="en-US" sz="105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382E0FE-CBDA-4C42-9D58-E9FE9E60AF30}"/>
                </a:ext>
              </a:extLst>
            </p:cNvPr>
            <p:cNvSpPr txBox="1"/>
            <p:nvPr/>
          </p:nvSpPr>
          <p:spPr>
            <a:xfrm>
              <a:off x="4056684" y="7317257"/>
              <a:ext cx="125216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/>
                <a:t>Control</a:t>
              </a:r>
              <a:endParaRPr lang="zh-CN" alt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2286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57CD501-6EBA-4A65-A12E-D3F7DC007D5C}"/>
              </a:ext>
            </a:extLst>
          </p:cNvPr>
          <p:cNvSpPr/>
          <p:nvPr/>
        </p:nvSpPr>
        <p:spPr>
          <a:xfrm>
            <a:off x="0" y="208891"/>
            <a:ext cx="6031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b="1" kern="1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Supplementary Figure S4 </a:t>
            </a:r>
            <a:r>
              <a:rPr lang="en-US" altLang="zh-CN" kern="1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Heatmap of all circulating lipids in positive ion mode</a:t>
            </a:r>
            <a:endParaRPr lang="zh-CN" altLang="zh-CN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90B7E115-F033-4EFD-9B6A-7E9DF296CCF6}"/>
              </a:ext>
            </a:extLst>
          </p:cNvPr>
          <p:cNvCxnSpPr>
            <a:cxnSpLocks/>
          </p:cNvCxnSpPr>
          <p:nvPr/>
        </p:nvCxnSpPr>
        <p:spPr>
          <a:xfrm>
            <a:off x="868296" y="1042373"/>
            <a:ext cx="13762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959C094-8A81-40D2-92A8-87019AC2B326}"/>
              </a:ext>
            </a:extLst>
          </p:cNvPr>
          <p:cNvCxnSpPr>
            <a:cxnSpLocks/>
          </p:cNvCxnSpPr>
          <p:nvPr/>
        </p:nvCxnSpPr>
        <p:spPr>
          <a:xfrm>
            <a:off x="2244580" y="1042373"/>
            <a:ext cx="1408705" cy="0"/>
          </a:xfrm>
          <a:prstGeom prst="line">
            <a:avLst/>
          </a:prstGeom>
          <a:ln w="38100">
            <a:solidFill>
              <a:srgbClr val="FFA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9D3156C-CC10-47DB-80AF-E0A1F10A7316}"/>
              </a:ext>
            </a:extLst>
          </p:cNvPr>
          <p:cNvCxnSpPr>
            <a:cxnSpLocks/>
          </p:cNvCxnSpPr>
          <p:nvPr/>
        </p:nvCxnSpPr>
        <p:spPr>
          <a:xfrm>
            <a:off x="3653285" y="1042373"/>
            <a:ext cx="1425861" cy="0"/>
          </a:xfrm>
          <a:prstGeom prst="line">
            <a:avLst/>
          </a:prstGeom>
          <a:ln w="3810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D12C9E5-F254-4E52-8F97-607728DA4449}"/>
              </a:ext>
            </a:extLst>
          </p:cNvPr>
          <p:cNvGrpSpPr/>
          <p:nvPr/>
        </p:nvGrpSpPr>
        <p:grpSpPr>
          <a:xfrm>
            <a:off x="1358201" y="7129753"/>
            <a:ext cx="4141597" cy="253916"/>
            <a:chOff x="1167252" y="7317257"/>
            <a:chExt cx="4141597" cy="253916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5F3A7CB5-CFFF-4E5F-BEA9-29FA6BE5FB12}"/>
                </a:ext>
              </a:extLst>
            </p:cNvPr>
            <p:cNvCxnSpPr/>
            <p:nvPr/>
          </p:nvCxnSpPr>
          <p:spPr>
            <a:xfrm flipV="1">
              <a:off x="1167252" y="744806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90F0D22-79DD-4B4F-AEC4-2A7647988EBD}"/>
                </a:ext>
              </a:extLst>
            </p:cNvPr>
            <p:cNvCxnSpPr/>
            <p:nvPr/>
          </p:nvCxnSpPr>
          <p:spPr>
            <a:xfrm flipV="1">
              <a:off x="2753643" y="7448066"/>
              <a:ext cx="180000" cy="0"/>
            </a:xfrm>
            <a:prstGeom prst="line">
              <a:avLst/>
            </a:prstGeom>
            <a:ln w="38100">
              <a:solidFill>
                <a:srgbClr val="FFA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88B865B-5725-48AF-86E9-9875C7327002}"/>
                </a:ext>
              </a:extLst>
            </p:cNvPr>
            <p:cNvCxnSpPr/>
            <p:nvPr/>
          </p:nvCxnSpPr>
          <p:spPr>
            <a:xfrm flipV="1">
              <a:off x="3910596" y="7448066"/>
              <a:ext cx="180000" cy="0"/>
            </a:xfrm>
            <a:prstGeom prst="line">
              <a:avLst/>
            </a:prstGeom>
            <a:ln w="3810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390E0C0-D901-45E3-9519-CE04A66EBF8C}"/>
                </a:ext>
              </a:extLst>
            </p:cNvPr>
            <p:cNvSpPr txBox="1"/>
            <p:nvPr/>
          </p:nvSpPr>
          <p:spPr>
            <a:xfrm>
              <a:off x="1313340" y="7317257"/>
              <a:ext cx="125216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/>
                <a:t>ICM</a:t>
              </a:r>
              <a:endParaRPr lang="zh-CN" altLang="en-US" sz="105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C69BDE5-ADAA-41F2-8EEB-C229A63C50C4}"/>
                </a:ext>
              </a:extLst>
            </p:cNvPr>
            <p:cNvSpPr txBox="1"/>
            <p:nvPr/>
          </p:nvSpPr>
          <p:spPr>
            <a:xfrm>
              <a:off x="2899731" y="7317257"/>
              <a:ext cx="125216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/>
                <a:t>IHD</a:t>
              </a:r>
              <a:endParaRPr lang="zh-CN" altLang="en-US" sz="105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382E0FE-CBDA-4C42-9D58-E9FE9E60AF30}"/>
                </a:ext>
              </a:extLst>
            </p:cNvPr>
            <p:cNvSpPr txBox="1"/>
            <p:nvPr/>
          </p:nvSpPr>
          <p:spPr>
            <a:xfrm>
              <a:off x="4056684" y="7317257"/>
              <a:ext cx="125216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/>
                <a:t>Control</a:t>
              </a:r>
              <a:endParaRPr lang="zh-CN" altLang="en-US" sz="1050" dirty="0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5220162C-A2AE-4452-A212-D93E4D98EC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48" r="6174"/>
          <a:stretch/>
        </p:blipFill>
        <p:spPr>
          <a:xfrm>
            <a:off x="342901" y="1100517"/>
            <a:ext cx="5791200" cy="600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23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636225"/>
              </p:ext>
            </p:extLst>
          </p:nvPr>
        </p:nvGraphicFramePr>
        <p:xfrm>
          <a:off x="495118" y="1121561"/>
          <a:ext cx="5735864" cy="7695866"/>
        </p:xfrm>
        <a:graphic>
          <a:graphicData uri="http://schemas.openxmlformats.org/drawingml/2006/table">
            <a:tbl>
              <a:tblPr/>
              <a:tblGrid>
                <a:gridCol w="1433966">
                  <a:extLst>
                    <a:ext uri="{9D8B030D-6E8A-4147-A177-3AD203B41FA5}">
                      <a16:colId xmlns:a16="http://schemas.microsoft.com/office/drawing/2014/main" val="4162690351"/>
                    </a:ext>
                  </a:extLst>
                </a:gridCol>
                <a:gridCol w="1433966">
                  <a:extLst>
                    <a:ext uri="{9D8B030D-6E8A-4147-A177-3AD203B41FA5}">
                      <a16:colId xmlns:a16="http://schemas.microsoft.com/office/drawing/2014/main" val="593321705"/>
                    </a:ext>
                  </a:extLst>
                </a:gridCol>
                <a:gridCol w="1433966">
                  <a:extLst>
                    <a:ext uri="{9D8B030D-6E8A-4147-A177-3AD203B41FA5}">
                      <a16:colId xmlns:a16="http://schemas.microsoft.com/office/drawing/2014/main" val="747697316"/>
                    </a:ext>
                  </a:extLst>
                </a:gridCol>
                <a:gridCol w="1433966">
                  <a:extLst>
                    <a:ext uri="{9D8B030D-6E8A-4147-A177-3AD203B41FA5}">
                      <a16:colId xmlns:a16="http://schemas.microsoft.com/office/drawing/2014/main" val="2879008068"/>
                    </a:ext>
                  </a:extLst>
                </a:gridCol>
              </a:tblGrid>
              <a:tr h="22634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Negative Ion Mode</a:t>
                      </a:r>
                    </a:p>
                  </a:txBody>
                  <a:tcPr marL="6897" marR="6897" marT="6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580696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19:0 Lyso PC（-）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17:0 PE（-）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19:0 PC（-）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12:0 SM (d18:1/12:0)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662554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2546078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943598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26:0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13:0 Lyso PI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Lyso PI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8261484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Lyso PI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 Lyso PI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20:4 Lyso PI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14:0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318647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15:0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16:0-18:1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630793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16:0-18:2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16:0-20:4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16:0-22:6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18:0-18:1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522373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18:0-18:2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18:0-20:4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18:0-22:6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Lyso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3050413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 Lyso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14:0 PC (DMPC)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15:0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PC (DPPC)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154008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17:0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PC (DSPC)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20:0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21:0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8032221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16:1 (Î”9-Cis)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18:2 (Cis) PC (DLPC)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18:3 (Cis)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20:1 (Cis)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5643107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20:4 (Cis)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16:0-18:1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18:0-20:4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18:0-22:6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638241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18:1-14:0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18:1-18:0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02:0 SM (d18:1/2:0)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SM (d18:1/16:0)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838696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17:0 SM (d18:1/17:0)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SM (d18:1/18:0)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18:1SM(d18:1/18:1(9Z))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24:0 SM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0965949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24:1 SM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7851293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24:1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97" marR="6897" marT="6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86525"/>
                  </a:ext>
                </a:extLst>
              </a:tr>
              <a:tr h="22634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Positive Ion Mode</a:t>
                      </a:r>
                    </a:p>
                  </a:txBody>
                  <a:tcPr marL="6897" marR="6897" marT="6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60264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19:0 Lyso PC（+）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17:0 PE（+）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19:0 PC（+）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12:0 SM (d18:1/12:0)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320387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547301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178505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26:0 Lyso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Lyso PI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569238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17:1 Lyso PI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 Lyso PI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20:4 Lyso PI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06:0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6492775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08:0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16:0-18:1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16:0-18:2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16:0-20:4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172115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16:0-22:6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18:0-18:1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18:0-18:2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18:0-20:4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339853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18:0-22:6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Lyso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Lyso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 Lyso PE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4781450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15:0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PC (DPPC)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17:0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PC (DSPC)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02399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16:1 (Î”9-Trans)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 (Î”6-Cis)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18:2 (Cis) PC (DLPC)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20:1 (Cis)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818489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20:4 (Cis)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16:0-18:1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18:0-18:2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18:0-20:4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830112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18:0-22:6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18:1-14:0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18:1-18:0 PC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02:0 SM (d18:1/2:0)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44651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SM (d18:1/16:0)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17:0 SM (d18:1/17:0)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SM (d18:1/18:0)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18:1SM(d18:1/18:1(9Z))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1661189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24:0 SM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24:1 SM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567109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18:1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19:0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561145"/>
                  </a:ext>
                </a:extLst>
              </a:tr>
              <a:tr h="226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24:0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24:1 ceramide</a:t>
                      </a:r>
                    </a:p>
                  </a:txBody>
                  <a:tcPr marL="6897" marR="6897" marT="6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97" marR="6897" marT="6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97" marR="6897" marT="6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860769"/>
                  </a:ext>
                </a:extLst>
              </a:tr>
            </a:tbl>
          </a:graphicData>
        </a:graphic>
      </p:graphicFrame>
      <p:sp>
        <p:nvSpPr>
          <p:cNvPr id="3" name="Textfeld 19"/>
          <p:cNvSpPr txBox="1"/>
          <p:nvPr/>
        </p:nvSpPr>
        <p:spPr>
          <a:xfrm>
            <a:off x="351426" y="374385"/>
            <a:ext cx="6023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zh-CN" b="1"/>
              <a:t>Supplementary Table S1</a:t>
            </a:r>
            <a:r>
              <a:rPr lang="de-DE" altLang="zh-CN"/>
              <a:t> </a:t>
            </a:r>
            <a:r>
              <a:rPr lang="de-DE" altLang="zh-CN" dirty="0"/>
              <a:t>List of </a:t>
            </a:r>
            <a:r>
              <a:rPr lang="en-US" altLang="zh-CN" dirty="0"/>
              <a:t>lipids</a:t>
            </a:r>
            <a:r>
              <a:rPr lang="de-DE" altLang="zh-CN" dirty="0"/>
              <a:t> being tested by negative and positive ion mode </a:t>
            </a:r>
          </a:p>
        </p:txBody>
      </p:sp>
    </p:spTree>
    <p:extLst>
      <p:ext uri="{BB962C8B-B14F-4D97-AF65-F5344CB8AC3E}">
        <p14:creationId xmlns:p14="http://schemas.microsoft.com/office/powerpoint/2010/main" val="2884343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6141</TotalTime>
  <Words>456</Words>
  <Application>Microsoft Office PowerPoint</Application>
  <PresentationFormat>A4 纸张(210x297 毫米)</PresentationFormat>
  <Paragraphs>141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 jianqing</dc:creator>
  <cp:lastModifiedBy>折剑青</cp:lastModifiedBy>
  <cp:revision>67</cp:revision>
  <dcterms:created xsi:type="dcterms:W3CDTF">2018-04-26T02:49:03Z</dcterms:created>
  <dcterms:modified xsi:type="dcterms:W3CDTF">2019-03-04T02:08:11Z</dcterms:modified>
</cp:coreProperties>
</file>